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8" r:id="rId4"/>
    <p:sldId id="257" r:id="rId5"/>
    <p:sldId id="264" r:id="rId6"/>
    <p:sldId id="263" r:id="rId7"/>
    <p:sldId id="258" r:id="rId8"/>
    <p:sldId id="260" r:id="rId9"/>
    <p:sldId id="261" r:id="rId10"/>
    <p:sldId id="266" r:id="rId11"/>
    <p:sldId id="269" r:id="rId12"/>
    <p:sldId id="270" r:id="rId13"/>
    <p:sldId id="262" r:id="rId14"/>
    <p:sldId id="267" r:id="rId15"/>
    <p:sldId id="271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5947"/>
    <a:srgbClr val="744D00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CDFD9E-175C-43BF-9FEF-3D800029DB73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F687DB-0EAD-4FC1-A51C-BA0D35165882}">
      <dgm:prSet phldrT="[Текст]"/>
      <dgm:spPr>
        <a:solidFill>
          <a:srgbClr val="7159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Программа «Радуга»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7D29A88-E6E9-4F86-BE51-B892D358C2F4}" type="parTrans" cxnId="{03F643B0-8231-4C51-97B8-1C84BFCEE07D}">
      <dgm:prSet/>
      <dgm:spPr/>
      <dgm:t>
        <a:bodyPr/>
        <a:lstStyle/>
        <a:p>
          <a:endParaRPr lang="ru-RU"/>
        </a:p>
      </dgm:t>
    </dgm:pt>
    <dgm:pt modelId="{19187697-0E76-42D3-B17E-274C11AC16F7}" type="sibTrans" cxnId="{03F643B0-8231-4C51-97B8-1C84BFCEE07D}">
      <dgm:prSet/>
      <dgm:spPr/>
      <dgm:t>
        <a:bodyPr/>
        <a:lstStyle/>
        <a:p>
          <a:endParaRPr lang="ru-RU"/>
        </a:p>
      </dgm:t>
    </dgm:pt>
    <dgm:pt modelId="{E2D0822B-3AEA-4296-AF4E-21AE908CFA3E}">
      <dgm:prSet phldrT="[Текст]"/>
      <dgm:spPr>
        <a:solidFill>
          <a:srgbClr val="7159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Программа «Детский сад - дом радости» 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17E73BDC-A2F1-4E1F-95B0-603F2DAB0967}" type="parTrans" cxnId="{F76BDF47-2D51-4E38-B9D1-C3D8D6AC3EA4}">
      <dgm:prSet/>
      <dgm:spPr/>
      <dgm:t>
        <a:bodyPr/>
        <a:lstStyle/>
        <a:p>
          <a:endParaRPr lang="ru-RU"/>
        </a:p>
      </dgm:t>
    </dgm:pt>
    <dgm:pt modelId="{9DC98979-68F8-4CE3-926A-9654BA538F5F}" type="sibTrans" cxnId="{F76BDF47-2D51-4E38-B9D1-C3D8D6AC3EA4}">
      <dgm:prSet/>
      <dgm:spPr/>
      <dgm:t>
        <a:bodyPr/>
        <a:lstStyle/>
        <a:p>
          <a:endParaRPr lang="ru-RU"/>
        </a:p>
      </dgm:t>
    </dgm:pt>
    <dgm:pt modelId="{9CD96158-4078-42B2-B8C2-EEBBC10ED298}">
      <dgm:prSet phldrT="[Текст]"/>
      <dgm:spPr>
        <a:solidFill>
          <a:srgbClr val="7159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Программа «Развитие»</a:t>
          </a:r>
          <a:r>
            <a:rPr lang="ru-RU" dirty="0" smtClean="0"/>
            <a:t> </a:t>
          </a:r>
          <a:endParaRPr lang="ru-RU" dirty="0"/>
        </a:p>
      </dgm:t>
    </dgm:pt>
    <dgm:pt modelId="{5E20A9D8-B81D-4254-8F0D-6614D96BF3A9}" type="parTrans" cxnId="{6E010727-9778-4AB8-A9BA-CAF3669C516F}">
      <dgm:prSet/>
      <dgm:spPr/>
      <dgm:t>
        <a:bodyPr/>
        <a:lstStyle/>
        <a:p>
          <a:endParaRPr lang="ru-RU"/>
        </a:p>
      </dgm:t>
    </dgm:pt>
    <dgm:pt modelId="{D0835E8B-2FD8-416D-AFEA-689674512D3F}" type="sibTrans" cxnId="{6E010727-9778-4AB8-A9BA-CAF3669C516F}">
      <dgm:prSet/>
      <dgm:spPr/>
      <dgm:t>
        <a:bodyPr/>
        <a:lstStyle/>
        <a:p>
          <a:endParaRPr lang="ru-RU"/>
        </a:p>
      </dgm:t>
    </dgm:pt>
    <dgm:pt modelId="{E83A06E8-6A00-43EA-9C6C-833A9A18E118}">
      <dgm:prSet phldrT="[Текст]"/>
      <dgm:spPr>
        <a:solidFill>
          <a:srgbClr val="7159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Программа «Одаренный ребенок»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E6616FF-AABF-4234-ACF2-DD68B061C80C}" type="parTrans" cxnId="{86EB4686-62DA-4044-8450-A5A8E9D649CD}">
      <dgm:prSet/>
      <dgm:spPr/>
      <dgm:t>
        <a:bodyPr/>
        <a:lstStyle/>
        <a:p>
          <a:endParaRPr lang="ru-RU"/>
        </a:p>
      </dgm:t>
    </dgm:pt>
    <dgm:pt modelId="{AAC06756-072F-419F-B8F1-686509E81794}" type="sibTrans" cxnId="{86EB4686-62DA-4044-8450-A5A8E9D649CD}">
      <dgm:prSet/>
      <dgm:spPr/>
      <dgm:t>
        <a:bodyPr/>
        <a:lstStyle/>
        <a:p>
          <a:endParaRPr lang="ru-RU"/>
        </a:p>
      </dgm:t>
    </dgm:pt>
    <dgm:pt modelId="{DE6C047D-5DE1-474C-9FCF-2E910797FE4B}">
      <dgm:prSet phldrT="[Текст]"/>
      <dgm:spPr>
        <a:solidFill>
          <a:srgbClr val="715947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Программа «Из детства в отрочество»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76B76AAD-D26E-47F2-A086-C39401DE9186}" type="parTrans" cxnId="{31A7EBB4-B49B-4D54-AF4D-1D6A1BCACBCD}">
      <dgm:prSet/>
      <dgm:spPr/>
      <dgm:t>
        <a:bodyPr/>
        <a:lstStyle/>
        <a:p>
          <a:endParaRPr lang="ru-RU"/>
        </a:p>
      </dgm:t>
    </dgm:pt>
    <dgm:pt modelId="{046CA6FF-CB32-4EB7-BD9E-41C170C68ABC}" type="sibTrans" cxnId="{31A7EBB4-B49B-4D54-AF4D-1D6A1BCACBCD}">
      <dgm:prSet/>
      <dgm:spPr/>
      <dgm:t>
        <a:bodyPr/>
        <a:lstStyle/>
        <a:p>
          <a:endParaRPr lang="ru-RU"/>
        </a:p>
      </dgm:t>
    </dgm:pt>
    <dgm:pt modelId="{C33891C2-A4A3-4029-9D29-CCA63824431F}" type="pres">
      <dgm:prSet presAssocID="{D5CDFD9E-175C-43BF-9FEF-3D800029DB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1FDF0E-7A82-4EB8-A2C2-8129CB1DE509}" type="pres">
      <dgm:prSet presAssocID="{55F687DB-0EAD-4FC1-A51C-BA0D3516588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4FB89-9952-46B7-8F6C-DC9BB0E3AC34}" type="pres">
      <dgm:prSet presAssocID="{19187697-0E76-42D3-B17E-274C11AC16F7}" presName="sibTrans" presStyleCnt="0"/>
      <dgm:spPr/>
    </dgm:pt>
    <dgm:pt modelId="{A17FB630-D3E7-4378-8A27-E76DF556C88B}" type="pres">
      <dgm:prSet presAssocID="{E2D0822B-3AEA-4296-AF4E-21AE908CFA3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134BA3-EC09-4BD1-BD50-B745D9D2919C}" type="pres">
      <dgm:prSet presAssocID="{9DC98979-68F8-4CE3-926A-9654BA538F5F}" presName="sibTrans" presStyleCnt="0"/>
      <dgm:spPr/>
    </dgm:pt>
    <dgm:pt modelId="{1A33B372-D1F2-4646-9A05-74D953B265AE}" type="pres">
      <dgm:prSet presAssocID="{9CD96158-4078-42B2-B8C2-EEBBC10ED298}" presName="node" presStyleLbl="node1" presStyleIdx="2" presStyleCnt="5" custLinFactNeighborX="-1283" custLinFactNeighborY="-22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2C5F71-4F3E-421E-B2BB-BDA562F5C9B1}" type="pres">
      <dgm:prSet presAssocID="{D0835E8B-2FD8-416D-AFEA-689674512D3F}" presName="sibTrans" presStyleCnt="0"/>
      <dgm:spPr/>
    </dgm:pt>
    <dgm:pt modelId="{8794BA53-BEEA-402B-BC46-F709B1860173}" type="pres">
      <dgm:prSet presAssocID="{E83A06E8-6A00-43EA-9C6C-833A9A18E11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E9FF6-566B-456C-8442-116EB53F6328}" type="pres">
      <dgm:prSet presAssocID="{AAC06756-072F-419F-B8F1-686509E81794}" presName="sibTrans" presStyleCnt="0"/>
      <dgm:spPr/>
    </dgm:pt>
    <dgm:pt modelId="{BCFEBA0F-4BC5-46C0-9F3D-E3D02B6C07F3}" type="pres">
      <dgm:prSet presAssocID="{DE6C047D-5DE1-474C-9FCF-2E910797FE4B}" presName="node" presStyleLbl="node1" presStyleIdx="4" presStyleCnt="5" custLinFactNeighborX="-56252" custLinFactNeighborY="-23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6BDF47-2D51-4E38-B9D1-C3D8D6AC3EA4}" srcId="{D5CDFD9E-175C-43BF-9FEF-3D800029DB73}" destId="{E2D0822B-3AEA-4296-AF4E-21AE908CFA3E}" srcOrd="1" destOrd="0" parTransId="{17E73BDC-A2F1-4E1F-95B0-603F2DAB0967}" sibTransId="{9DC98979-68F8-4CE3-926A-9654BA538F5F}"/>
    <dgm:cxn modelId="{F099C905-A3CE-4E5F-A929-51CA549C7E31}" type="presOf" srcId="{55F687DB-0EAD-4FC1-A51C-BA0D35165882}" destId="{2F1FDF0E-7A82-4EB8-A2C2-8129CB1DE509}" srcOrd="0" destOrd="0" presId="urn:microsoft.com/office/officeart/2005/8/layout/default#2"/>
    <dgm:cxn modelId="{6E010727-9778-4AB8-A9BA-CAF3669C516F}" srcId="{D5CDFD9E-175C-43BF-9FEF-3D800029DB73}" destId="{9CD96158-4078-42B2-B8C2-EEBBC10ED298}" srcOrd="2" destOrd="0" parTransId="{5E20A9D8-B81D-4254-8F0D-6614D96BF3A9}" sibTransId="{D0835E8B-2FD8-416D-AFEA-689674512D3F}"/>
    <dgm:cxn modelId="{03F643B0-8231-4C51-97B8-1C84BFCEE07D}" srcId="{D5CDFD9E-175C-43BF-9FEF-3D800029DB73}" destId="{55F687DB-0EAD-4FC1-A51C-BA0D35165882}" srcOrd="0" destOrd="0" parTransId="{F7D29A88-E6E9-4F86-BE51-B892D358C2F4}" sibTransId="{19187697-0E76-42D3-B17E-274C11AC16F7}"/>
    <dgm:cxn modelId="{86EB4686-62DA-4044-8450-A5A8E9D649CD}" srcId="{D5CDFD9E-175C-43BF-9FEF-3D800029DB73}" destId="{E83A06E8-6A00-43EA-9C6C-833A9A18E118}" srcOrd="3" destOrd="0" parTransId="{FE6616FF-AABF-4234-ACF2-DD68B061C80C}" sibTransId="{AAC06756-072F-419F-B8F1-686509E81794}"/>
    <dgm:cxn modelId="{EE96E323-CCE2-40C9-8747-D90799B4978B}" type="presOf" srcId="{E2D0822B-3AEA-4296-AF4E-21AE908CFA3E}" destId="{A17FB630-D3E7-4378-8A27-E76DF556C88B}" srcOrd="0" destOrd="0" presId="urn:microsoft.com/office/officeart/2005/8/layout/default#2"/>
    <dgm:cxn modelId="{19EBA64C-9598-4E74-9BCE-97385854B284}" type="presOf" srcId="{E83A06E8-6A00-43EA-9C6C-833A9A18E118}" destId="{8794BA53-BEEA-402B-BC46-F709B1860173}" srcOrd="0" destOrd="0" presId="urn:microsoft.com/office/officeart/2005/8/layout/default#2"/>
    <dgm:cxn modelId="{E52727D3-7CA0-48C7-BA71-D6DF329DADB4}" type="presOf" srcId="{D5CDFD9E-175C-43BF-9FEF-3D800029DB73}" destId="{C33891C2-A4A3-4029-9D29-CCA63824431F}" srcOrd="0" destOrd="0" presId="urn:microsoft.com/office/officeart/2005/8/layout/default#2"/>
    <dgm:cxn modelId="{31A7EBB4-B49B-4D54-AF4D-1D6A1BCACBCD}" srcId="{D5CDFD9E-175C-43BF-9FEF-3D800029DB73}" destId="{DE6C047D-5DE1-474C-9FCF-2E910797FE4B}" srcOrd="4" destOrd="0" parTransId="{76B76AAD-D26E-47F2-A086-C39401DE9186}" sibTransId="{046CA6FF-CB32-4EB7-BD9E-41C170C68ABC}"/>
    <dgm:cxn modelId="{A8EE758A-A4CA-4479-8C52-7F2EC043C165}" type="presOf" srcId="{9CD96158-4078-42B2-B8C2-EEBBC10ED298}" destId="{1A33B372-D1F2-4646-9A05-74D953B265AE}" srcOrd="0" destOrd="0" presId="urn:microsoft.com/office/officeart/2005/8/layout/default#2"/>
    <dgm:cxn modelId="{4180D529-6682-4655-8BAF-C91BE91C3091}" type="presOf" srcId="{DE6C047D-5DE1-474C-9FCF-2E910797FE4B}" destId="{BCFEBA0F-4BC5-46C0-9F3D-E3D02B6C07F3}" srcOrd="0" destOrd="0" presId="urn:microsoft.com/office/officeart/2005/8/layout/default#2"/>
    <dgm:cxn modelId="{61597814-6D23-4971-A86E-55B6651C8F12}" type="presParOf" srcId="{C33891C2-A4A3-4029-9D29-CCA63824431F}" destId="{2F1FDF0E-7A82-4EB8-A2C2-8129CB1DE509}" srcOrd="0" destOrd="0" presId="urn:microsoft.com/office/officeart/2005/8/layout/default#2"/>
    <dgm:cxn modelId="{3F79B6D8-52DB-408F-B7DD-B7F2BD49ABD6}" type="presParOf" srcId="{C33891C2-A4A3-4029-9D29-CCA63824431F}" destId="{7904FB89-9952-46B7-8F6C-DC9BB0E3AC34}" srcOrd="1" destOrd="0" presId="urn:microsoft.com/office/officeart/2005/8/layout/default#2"/>
    <dgm:cxn modelId="{5DB99288-3A82-48F0-86FC-D3BB25160AE0}" type="presParOf" srcId="{C33891C2-A4A3-4029-9D29-CCA63824431F}" destId="{A17FB630-D3E7-4378-8A27-E76DF556C88B}" srcOrd="2" destOrd="0" presId="urn:microsoft.com/office/officeart/2005/8/layout/default#2"/>
    <dgm:cxn modelId="{1217A6F9-5194-49C1-AC97-6C0B75F1BEB5}" type="presParOf" srcId="{C33891C2-A4A3-4029-9D29-CCA63824431F}" destId="{2E134BA3-EC09-4BD1-BD50-B745D9D2919C}" srcOrd="3" destOrd="0" presId="urn:microsoft.com/office/officeart/2005/8/layout/default#2"/>
    <dgm:cxn modelId="{0339B50B-40D3-40CA-9273-ADBA3C7FEB2D}" type="presParOf" srcId="{C33891C2-A4A3-4029-9D29-CCA63824431F}" destId="{1A33B372-D1F2-4646-9A05-74D953B265AE}" srcOrd="4" destOrd="0" presId="urn:microsoft.com/office/officeart/2005/8/layout/default#2"/>
    <dgm:cxn modelId="{9F69D88A-C166-45CD-9686-DE2469161616}" type="presParOf" srcId="{C33891C2-A4A3-4029-9D29-CCA63824431F}" destId="{C52C5F71-4F3E-421E-B2BB-BDA562F5C9B1}" srcOrd="5" destOrd="0" presId="urn:microsoft.com/office/officeart/2005/8/layout/default#2"/>
    <dgm:cxn modelId="{1950D304-5294-479B-9E7F-4EEE8E026040}" type="presParOf" srcId="{C33891C2-A4A3-4029-9D29-CCA63824431F}" destId="{8794BA53-BEEA-402B-BC46-F709B1860173}" srcOrd="6" destOrd="0" presId="urn:microsoft.com/office/officeart/2005/8/layout/default#2"/>
    <dgm:cxn modelId="{94F8100F-C390-4DD0-8049-FDB5208C477E}" type="presParOf" srcId="{C33891C2-A4A3-4029-9D29-CCA63824431F}" destId="{2BAE9FF6-566B-456C-8442-116EB53F6328}" srcOrd="7" destOrd="0" presId="urn:microsoft.com/office/officeart/2005/8/layout/default#2"/>
    <dgm:cxn modelId="{10E25B21-A77D-4106-AE03-E02FD5DF5625}" type="presParOf" srcId="{C33891C2-A4A3-4029-9D29-CCA63824431F}" destId="{BCFEBA0F-4BC5-46C0-9F3D-E3D02B6C07F3}" srcOrd="8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FDF0E-7A82-4EB8-A2C2-8129CB1DE509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rgbClr val="744D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«Радуга»</a:t>
          </a:r>
          <a:endParaRPr lang="ru-RU" sz="2300" kern="1200" dirty="0"/>
        </a:p>
      </dsp:txBody>
      <dsp:txXfrm>
        <a:off x="916483" y="1984"/>
        <a:ext cx="2030015" cy="1218009"/>
      </dsp:txXfrm>
    </dsp:sp>
    <dsp:sp modelId="{A17FB630-D3E7-4378-8A27-E76DF556C88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rgbClr val="744D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«Детский сад - дом радости» </a:t>
          </a:r>
          <a:endParaRPr lang="ru-RU" sz="2300" kern="1200" dirty="0"/>
        </a:p>
      </dsp:txBody>
      <dsp:txXfrm>
        <a:off x="3149500" y="1984"/>
        <a:ext cx="2030015" cy="1218009"/>
      </dsp:txXfrm>
    </dsp:sp>
    <dsp:sp modelId="{1A33B372-D1F2-4646-9A05-74D953B265AE}">
      <dsp:nvSpPr>
        <dsp:cNvPr id="0" name=""/>
        <dsp:cNvSpPr/>
      </dsp:nvSpPr>
      <dsp:spPr>
        <a:xfrm>
          <a:off x="890438" y="1396186"/>
          <a:ext cx="2030015" cy="1218009"/>
        </a:xfrm>
        <a:prstGeom prst="rect">
          <a:avLst/>
        </a:prstGeom>
        <a:solidFill>
          <a:srgbClr val="744D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«Развитие» </a:t>
          </a:r>
          <a:endParaRPr lang="ru-RU" sz="2300" kern="1200" dirty="0"/>
        </a:p>
      </dsp:txBody>
      <dsp:txXfrm>
        <a:off x="890438" y="1396186"/>
        <a:ext cx="2030015" cy="1218009"/>
      </dsp:txXfrm>
    </dsp:sp>
    <dsp:sp modelId="{8794BA53-BEEA-402B-BC46-F709B1860173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rgbClr val="744D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«Одаренный ребенок»</a:t>
          </a:r>
          <a:endParaRPr lang="ru-RU" sz="2300" kern="1200" dirty="0"/>
        </a:p>
      </dsp:txBody>
      <dsp:txXfrm>
        <a:off x="3149500" y="1422995"/>
        <a:ext cx="2030015" cy="1218009"/>
      </dsp:txXfrm>
    </dsp:sp>
    <dsp:sp modelId="{BCFEBA0F-4BC5-46C0-9F3D-E3D02B6C07F3}">
      <dsp:nvSpPr>
        <dsp:cNvPr id="0" name=""/>
        <dsp:cNvSpPr/>
      </dsp:nvSpPr>
      <dsp:spPr>
        <a:xfrm>
          <a:off x="891067" y="2815760"/>
          <a:ext cx="2030015" cy="1218009"/>
        </a:xfrm>
        <a:prstGeom prst="rect">
          <a:avLst/>
        </a:prstGeom>
        <a:solidFill>
          <a:srgbClr val="744D00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Программа «Из детства в отрочество»</a:t>
          </a:r>
          <a:endParaRPr lang="ru-RU" sz="2300" kern="1200" dirty="0"/>
        </a:p>
      </dsp:txBody>
      <dsp:txXfrm>
        <a:off x="891067" y="2815760"/>
        <a:ext cx="2030015" cy="12180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02.02.2003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0_52089_66ebab6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96" y="365"/>
            <a:ext cx="1923485" cy="1053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3388" y="-13066"/>
            <a:ext cx="691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Book Antiqua" pitchFamily="18" charset="0"/>
              </a:rPr>
              <a:t>ФГОС – дошкольные учреждения</a:t>
            </a:r>
            <a:endParaRPr lang="ru-RU" sz="2800" b="1" i="1" dirty="0">
              <a:latin typeface="Book Antiqu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495121"/>
            <a:ext cx="91450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 Antiqua" pitchFamily="18" charset="0"/>
              </a:rPr>
              <a:t>                         </a:t>
            </a:r>
          </a:p>
          <a:p>
            <a:r>
              <a:rPr lang="ru-RU" sz="2400" dirty="0" smtClean="0">
                <a:latin typeface="Book Antiqua" pitchFamily="18" charset="0"/>
              </a:rPr>
              <a:t>Стандарт </a:t>
            </a:r>
            <a:r>
              <a:rPr lang="ru-RU" sz="2400" dirty="0">
                <a:latin typeface="Book Antiqua" pitchFamily="18" charset="0"/>
              </a:rPr>
              <a:t>разработан на основе </a:t>
            </a:r>
            <a:r>
              <a:rPr lang="ru-RU" sz="2400" b="1" dirty="0">
                <a:latin typeface="Book Antiqua" pitchFamily="18" charset="0"/>
              </a:rPr>
              <a:t> </a:t>
            </a:r>
            <a:r>
              <a:rPr lang="ru-RU" sz="2400" b="1" dirty="0" smtClean="0">
                <a:latin typeface="Book Antiqua" pitchFamily="18" charset="0"/>
              </a:rPr>
              <a:t>Конституции и законодательства  </a:t>
            </a:r>
            <a:r>
              <a:rPr lang="ru-RU" sz="2400" dirty="0" smtClean="0">
                <a:latin typeface="Book Antiqua" pitchFamily="18" charset="0"/>
              </a:rPr>
              <a:t>РФ, с </a:t>
            </a:r>
            <a:r>
              <a:rPr lang="ru-RU" sz="2400" dirty="0">
                <a:latin typeface="Book Antiqua" pitchFamily="18" charset="0"/>
              </a:rPr>
              <a:t>учетом </a:t>
            </a:r>
            <a:r>
              <a:rPr lang="ru-RU" sz="2400" dirty="0" smtClean="0">
                <a:latin typeface="Book Antiqua" pitchFamily="18" charset="0"/>
              </a:rPr>
              <a:t>Конвенции </a:t>
            </a:r>
            <a:r>
              <a:rPr lang="ru-RU" sz="2400" b="1" dirty="0" smtClean="0">
                <a:latin typeface="Book Antiqua" pitchFamily="18" charset="0"/>
              </a:rPr>
              <a:t>ООН </a:t>
            </a:r>
            <a:r>
              <a:rPr lang="ru-RU" sz="2400" b="1" dirty="0">
                <a:latin typeface="Book Antiqua" pitchFamily="18" charset="0"/>
              </a:rPr>
              <a:t>о правах </a:t>
            </a:r>
            <a:r>
              <a:rPr lang="ru-RU" sz="2400" b="1" dirty="0" smtClean="0">
                <a:latin typeface="Book Antiqua" pitchFamily="18" charset="0"/>
              </a:rPr>
              <a:t>ребенка. </a:t>
            </a:r>
          </a:p>
          <a:p>
            <a:r>
              <a:rPr lang="ru-RU" sz="2400" dirty="0" smtClean="0">
                <a:latin typeface="Book Antiqua" pitchFamily="18" charset="0"/>
              </a:rPr>
              <a:t>Направлен на: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Book Antiqua" pitchFamily="18" charset="0"/>
              </a:rPr>
              <a:t>поддержку </a:t>
            </a:r>
            <a:r>
              <a:rPr lang="ru-RU" sz="2400" dirty="0">
                <a:latin typeface="Book Antiqua" pitchFamily="18" charset="0"/>
              </a:rPr>
              <a:t>разнообразия детства; </a:t>
            </a:r>
            <a:endParaRPr lang="ru-RU" sz="2400" dirty="0" smtClean="0"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Book Antiqua" pitchFamily="18" charset="0"/>
              </a:rPr>
              <a:t>сохранение </a:t>
            </a:r>
            <a:r>
              <a:rPr lang="ru-RU" sz="2400" dirty="0">
                <a:latin typeface="Book Antiqua" pitchFamily="18" charset="0"/>
              </a:rPr>
              <a:t>уникальности и </a:t>
            </a:r>
            <a:r>
              <a:rPr lang="ru-RU" sz="2400" dirty="0" err="1">
                <a:latin typeface="Book Antiqua" pitchFamily="18" charset="0"/>
              </a:rPr>
              <a:t>самоценности</a:t>
            </a:r>
            <a:r>
              <a:rPr lang="ru-RU" sz="2400" dirty="0">
                <a:latin typeface="Book Antiqua" pitchFamily="18" charset="0"/>
              </a:rPr>
              <a:t> </a:t>
            </a:r>
            <a:r>
              <a:rPr lang="ru-RU" sz="2400" dirty="0" smtClean="0">
                <a:latin typeface="Book Antiqua" pitchFamily="18" charset="0"/>
              </a:rPr>
              <a:t>детства;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Book Antiqua" pitchFamily="18" charset="0"/>
              </a:rPr>
              <a:t>р</a:t>
            </a:r>
            <a:r>
              <a:rPr lang="ru-RU" sz="2400" dirty="0" smtClean="0">
                <a:latin typeface="Book Antiqua" pitchFamily="18" charset="0"/>
              </a:rPr>
              <a:t>еализацию личностно-развивающего </a:t>
            </a:r>
            <a:r>
              <a:rPr lang="ru-RU" sz="2400" dirty="0">
                <a:latin typeface="Book Antiqua" pitchFamily="18" charset="0"/>
              </a:rPr>
              <a:t>и </a:t>
            </a:r>
            <a:r>
              <a:rPr lang="ru-RU" sz="2400" dirty="0" smtClean="0">
                <a:latin typeface="Book Antiqua" pitchFamily="18" charset="0"/>
              </a:rPr>
              <a:t>гуманистического характера </a:t>
            </a:r>
            <a:r>
              <a:rPr lang="ru-RU" sz="2400" dirty="0">
                <a:latin typeface="Book Antiqua" pitchFamily="18" charset="0"/>
              </a:rPr>
              <a:t>взаимодействия взрослых </a:t>
            </a:r>
            <a:r>
              <a:rPr lang="ru-RU" sz="2400" dirty="0" smtClean="0">
                <a:latin typeface="Book Antiqua" pitchFamily="18" charset="0"/>
              </a:rPr>
              <a:t>и детей;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>
                <a:latin typeface="Book Antiqua" pitchFamily="18" charset="0"/>
              </a:rPr>
              <a:t>уважение личности ребенка</a:t>
            </a:r>
            <a:r>
              <a:rPr lang="ru-RU" sz="2400" dirty="0" smtClean="0">
                <a:latin typeface="Book Antiqua" pitchFamily="18" charset="0"/>
              </a:rPr>
              <a:t>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dirty="0" smtClean="0">
                <a:latin typeface="Book Antiqua" pitchFamily="18" charset="0"/>
              </a:rPr>
              <a:t>реализацию </a:t>
            </a:r>
            <a:r>
              <a:rPr lang="ru-RU" sz="2400" dirty="0">
                <a:latin typeface="Book Antiqua" pitchFamily="18" charset="0"/>
              </a:rPr>
              <a:t>Программы в формах, специфических для детей данной возрастной группы, прежде всего в форме игры, познавательной и исследовательской деятельности, в форме творческой активности, обеспечивающей художественно-эстетическое развитие ребенка.</a:t>
            </a:r>
            <a:endParaRPr lang="ru-RU" sz="2400" dirty="0" smtClean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571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8531"/>
            <a:ext cx="91440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Проект «Просвещение детство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Примерные основные общеобразовательные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программы: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«Успех» (0-7 лет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Радуга» (0-7 лет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 «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Вдохновение» (0-7 лет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 algn="ctr"/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Модульные программы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«Кроха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(0-3 года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); «Преемственность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(5-7 лет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92366" y="2224522"/>
            <a:ext cx="3451634" cy="45957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844824"/>
            <a:ext cx="915006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Вдохновение» </a:t>
            </a:r>
            <a:r>
              <a:rPr lang="ru-RU" sz="2400" dirty="0" smtClean="0"/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позитивной социализации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индивидуализации личности.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Первая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программа открытого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типа,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которая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позволяет каждому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ее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участнику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стать её соавтором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Программа транслирует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новые ценности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образования, включая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инновационного развития, совместима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программой Вальдорфского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образования,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Программой Монтессори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программой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«Сообщество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14134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Философия программы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центре–активный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компетентный ребёнок - художник,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исследователь, инициативный и любознательный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ученик.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Главная задача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развивающей среды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всемерной поддержки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самораскрытию детей и 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позитивной социализации.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Основная цель Программы: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максимальное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раскрытие интеллектуального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творческого потенциала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способностей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талантов.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Принципы образовательного процесса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1. Со-действие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со-трудничество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Обогащение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Позитивная эмоциональная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атмосфера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положительные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Работа в зоне ближайшего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Поддержка детской инициативы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интересов.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Право на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ошибку.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Всемерная поддержка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игры.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8. Соавторство педагогов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вариативность построения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программы.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Программа «Успех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» для детей 0 - 7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лет 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сновная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образовательная программа дошкольного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образования.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ерерабатывается </a:t>
            </a:r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в соответствии с ФГОС 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ДО</a:t>
            </a:r>
          </a:p>
          <a:p>
            <a:endParaRPr lang="ru-RU" sz="2400" u="sng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Основывается на положениях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отечественной научной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психолого-педагогической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школы 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закономерностях развития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ребёнка.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Определяет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обязательную часть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основной общеобразовательной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дошкольного образования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детей от 3 до 7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лет.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Является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документом, на основе которого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ДОУ самостоятельно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разрабатывает, утверждает 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реализует основную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общеобразовательную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программу дошкольного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образования с учётом специфики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условий осуществления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образовательного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процесса.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31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28600"/>
            <a:ext cx="52920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08104" y="260648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Необходимое оборудование для музыкальных занятий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3640" y="3162597"/>
            <a:ext cx="3240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Необходимое оборудование для театральной деятельности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538" y="28600"/>
            <a:ext cx="6044698" cy="6854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441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1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Современные образовательные программы для дошкольных учреждений 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xmlns="" val="1110589064"/>
              </p:ext>
            </p:extLst>
          </p:nvPr>
        </p:nvGraphicFramePr>
        <p:xfrm>
          <a:off x="2456789" y="8902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0074" y="3704782"/>
            <a:ext cx="2036763" cy="12192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013176"/>
            <a:ext cx="2295706" cy="1219200"/>
          </a:xfrm>
          <a:prstGeom prst="rect">
            <a:avLst/>
          </a:prstGeom>
          <a:solidFill>
            <a:srgbClr val="7159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8625" y="5013176"/>
            <a:ext cx="2036763" cy="12192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827" y="830997"/>
            <a:ext cx="2036763" cy="1219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826" y="2230851"/>
            <a:ext cx="2036763" cy="1219200"/>
          </a:xfrm>
          <a:prstGeom prst="rect">
            <a:avLst/>
          </a:prstGeom>
          <a:solidFill>
            <a:srgbClr val="715947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790" y="3704782"/>
            <a:ext cx="203676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7486" y="5013176"/>
            <a:ext cx="2036763" cy="12192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61000" y="991235"/>
            <a:ext cx="167866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«Истоки»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292071" y="2403901"/>
            <a:ext cx="17475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Детство»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92071" y="3898883"/>
            <a:ext cx="1747594" cy="830997"/>
          </a:xfrm>
          <a:prstGeom prst="rect">
            <a:avLst/>
          </a:prstGeom>
          <a:solidFill>
            <a:srgbClr val="715947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ТРИЗ»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47528" y="3781980"/>
            <a:ext cx="1861856" cy="1200329"/>
          </a:xfrm>
          <a:prstGeom prst="rect">
            <a:avLst/>
          </a:prstGeom>
          <a:solidFill>
            <a:srgbClr val="715947"/>
          </a:solidFill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Педагогика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Марии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Монтессори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5078036"/>
            <a:ext cx="22145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Вальдорфский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детский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сад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747528" y="5061702"/>
            <a:ext cx="19816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«Шаг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шагом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7486" y="5118084"/>
            <a:ext cx="18921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Я- человек»</a:t>
            </a:r>
          </a:p>
        </p:txBody>
      </p:sp>
    </p:spTree>
    <p:extLst>
      <p:ext uri="{BB962C8B-B14F-4D97-AF65-F5344CB8AC3E}">
        <p14:creationId xmlns:p14="http://schemas.microsoft.com/office/powerpoint/2010/main" xmlns="" val="115034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88" y="-3331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сегодня парциальные (музыкальные) программы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458334"/>
            <a:ext cx="3888432" cy="1836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«ГАРМОНИЯ»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(К. Л. Тарасова, Т. В. Нестеренко, Т. Г. Рубан / Под ред. К. Л. Тарасовой)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458334"/>
            <a:ext cx="4032448" cy="183687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«МАЛЫШ»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(В. А. Петрова)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485510"/>
            <a:ext cx="3888432" cy="1447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«МУЗЫКАЛЬНЫЕ ШЕДЕВРЫ»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(О. П.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Радынова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88024" y="2485510"/>
            <a:ext cx="4104456" cy="144754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«ИГРАЕМ В ОРКЕСТРЕ ПО СЛУХУ»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(М. А.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Трубникова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4149080"/>
            <a:ext cx="3888432" cy="24482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«ПРИОБЩЕНИЕ ДЕТЕЙ К ИСТОКАМ РУССКОЙ НАРОДНОЙ КУЛЬТУРЫ»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(О. Л. Князева, М. Д. </a:t>
            </a:r>
            <a:r>
              <a:rPr lang="ru-RU" sz="2400" i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Маханева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788024" y="4293096"/>
            <a:ext cx="4104456" cy="23042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ПРОГРАММА «СИНТЕЗ»</a:t>
            </a:r>
            <a:r>
              <a:rPr lang="ru-RU" sz="24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(К. В. Тарасова, М. Л. Петрова, Т. Г. Рубан и др.)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6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Требования к специалистам: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Высшее образование.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Владение музыкально-компьютерными технологиями.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Знание современной методологии и методики музыкально-эстетического воспитания.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Педагогические и психологические знания в основе преподавания музыки.</a:t>
            </a: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Культурологические знания как основа обучения музыке.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357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endParaRPr lang="ru-RU" sz="2400" dirty="0">
              <a:latin typeface="Book Antiqua" pitchFamily="18" charset="0"/>
            </a:endParaRPr>
          </a:p>
          <a:p>
            <a:pPr algn="ctr"/>
            <a:r>
              <a:rPr lang="ru-RU" sz="2400" b="1" dirty="0">
                <a:latin typeface="Book Antiqua" pitchFamily="18" charset="0"/>
              </a:rPr>
              <a:t>В Стандарте учитываются: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Book Antiqua" pitchFamily="18" charset="0"/>
              </a:rPr>
              <a:t>индивидуальные </a:t>
            </a:r>
            <a:r>
              <a:rPr lang="ru-RU" sz="2400" dirty="0">
                <a:latin typeface="Book Antiqua" pitchFamily="18" charset="0"/>
              </a:rPr>
              <a:t>потребности </a:t>
            </a:r>
            <a:r>
              <a:rPr lang="ru-RU" sz="2400" dirty="0" smtClean="0">
                <a:latin typeface="Book Antiqua" pitchFamily="18" charset="0"/>
              </a:rPr>
              <a:t>ребенка;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latin typeface="Book Antiqua" pitchFamily="18" charset="0"/>
              </a:rPr>
              <a:t>возможности </a:t>
            </a:r>
            <a:r>
              <a:rPr lang="ru-RU" sz="2400" dirty="0">
                <a:latin typeface="Book Antiqua" pitchFamily="18" charset="0"/>
              </a:rPr>
              <a:t>освоения ребенком </a:t>
            </a:r>
            <a:r>
              <a:rPr lang="ru-RU" sz="2400" dirty="0" smtClean="0">
                <a:latin typeface="Book Antiqua" pitchFamily="18" charset="0"/>
              </a:rPr>
              <a:t>Программы.</a:t>
            </a:r>
          </a:p>
          <a:p>
            <a:pPr algn="ctr"/>
            <a:r>
              <a:rPr lang="ru-RU" sz="2400" b="1" dirty="0" smtClean="0">
                <a:latin typeface="Book Antiqua" pitchFamily="18" charset="0"/>
              </a:rPr>
              <a:t>ЦЕЛЬ </a:t>
            </a:r>
            <a:r>
              <a:rPr lang="ru-RU" sz="2400" dirty="0" smtClean="0">
                <a:latin typeface="Book Antiqua" pitchFamily="18" charset="0"/>
              </a:rPr>
              <a:t>Стандарта направлена на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Book Antiqua" pitchFamily="18" charset="0"/>
              </a:rPr>
              <a:t>п</a:t>
            </a:r>
            <a:r>
              <a:rPr lang="ru-RU" sz="2400" dirty="0" smtClean="0">
                <a:latin typeface="Book Antiqua" pitchFamily="18" charset="0"/>
              </a:rPr>
              <a:t>овышение социального статуса дошкольного образования;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 smtClean="0">
                <a:latin typeface="Book Antiqua" pitchFamily="18" charset="0"/>
              </a:rPr>
              <a:t>обеспечения государством равенства возможностей для каждого ребёнка в получении качественного дошкольного образования;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Book Antiqua" pitchFamily="18" charset="0"/>
              </a:rPr>
              <a:t>о</a:t>
            </a:r>
            <a:r>
              <a:rPr lang="ru-RU" sz="2400" dirty="0" smtClean="0">
                <a:latin typeface="Book Antiqua" pitchFamily="18" charset="0"/>
              </a:rPr>
              <a:t>беспечение государственных гарантий уровня и качества на основе единства образовательных требований к условиям реализации образовательных программ дошкольного образования, их структуре и результатам освоения;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400" dirty="0">
                <a:latin typeface="Book Antiqua" pitchFamily="18" charset="0"/>
              </a:rPr>
              <a:t>с</a:t>
            </a:r>
            <a:r>
              <a:rPr lang="ru-RU" sz="2400" dirty="0" smtClean="0">
                <a:latin typeface="Book Antiqua" pitchFamily="18" charset="0"/>
              </a:rPr>
              <a:t>охранение единства образовательного пространства </a:t>
            </a:r>
            <a:r>
              <a:rPr lang="ru-RU" sz="2400" dirty="0">
                <a:latin typeface="Book Antiqua" pitchFamily="18" charset="0"/>
              </a:rPr>
              <a:t>Р</a:t>
            </a:r>
            <a:r>
              <a:rPr lang="ru-RU" sz="2400" dirty="0" smtClean="0">
                <a:latin typeface="Book Antiqua" pitchFamily="18" charset="0"/>
              </a:rPr>
              <a:t>оссийской Федерации относительно уровня дошкольного образования.</a:t>
            </a:r>
          </a:p>
          <a:p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22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2132855"/>
            <a:ext cx="3888432" cy="217873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4782"/>
            <a:ext cx="3600400" cy="206807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1" y="64782"/>
            <a:ext cx="3901441" cy="242811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3682" y="4613248"/>
            <a:ext cx="4053385" cy="212811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5071" y="4542396"/>
            <a:ext cx="3600400" cy="219897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57488" y="2428868"/>
            <a:ext cx="3223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Д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ля внедрения ФГОС</a:t>
            </a:r>
          </a:p>
          <a:p>
            <a:pPr algn="ctr"/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н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еобходимо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6070" y="313220"/>
            <a:ext cx="29878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Формирование социокультурной образовательной среды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134" y="404664"/>
            <a:ext cx="3554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Комплексные решения для обеспечения образовательной деятельности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7871" y="4892477"/>
            <a:ext cx="284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Печатная продукция, электронные ресурсы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96136" y="4857051"/>
            <a:ext cx="2592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Book Antiqua" pitchFamily="18" charset="0"/>
              </a:rPr>
              <a:t>Нормативная и учебно- </a:t>
            </a:r>
            <a:r>
              <a:rPr lang="ru-RU" sz="2400" b="1" dirty="0">
                <a:latin typeface="Book Antiqua" pitchFamily="18" charset="0"/>
              </a:rPr>
              <a:t>м</a:t>
            </a:r>
            <a:r>
              <a:rPr lang="ru-RU" sz="2400" b="1" dirty="0" smtClean="0">
                <a:latin typeface="Book Antiqua" pitchFamily="18" charset="0"/>
              </a:rPr>
              <a:t>етодическая литература</a:t>
            </a:r>
            <a:endParaRPr lang="ru-RU" sz="2400" b="1" dirty="0">
              <a:latin typeface="Book Antiqua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 rot="19625768">
            <a:off x="6239954" y="2379398"/>
            <a:ext cx="1141592" cy="7920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 rot="2715011">
            <a:off x="5801404" y="3915550"/>
            <a:ext cx="1141592" cy="7920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>
          <a:xfrm rot="13590752">
            <a:off x="1565324" y="2096850"/>
            <a:ext cx="1141592" cy="792088"/>
          </a:xfrm>
          <a:prstGeom prst="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88444" y="3638906"/>
            <a:ext cx="139065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13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дошкольном учреждении необходимо обеспечить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виды деятельности,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необходимые для обучения в школе и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мотивации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«хочу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моменты готовности детей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школе: принятие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ролевых позиций,  развитие воображения,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любознательности.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ФГОС ребёнок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должен развиваться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пяти образовательных областях: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познавательное развитие, речевое развитие,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художественно-эстетическое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социально-коммуникативное развитие и в области физического развития.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соответствии с федеральным государственным образовательным стандартом дошкольного образования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будут разработаны примерные образовательные программы дошкольного образования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Закон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«Об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образовании»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запрещает любые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формы аттестации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дошкольников, но разрешён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мониторинг который позволит фиксировать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уровень развития ребенка,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понимали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как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работать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дальше.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39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7504" y="1500953"/>
            <a:ext cx="8820980" cy="275354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latin typeface="Book Antiqua" pitchFamily="18" charset="0"/>
              </a:rPr>
              <a:t>Образовательная </a:t>
            </a:r>
            <a:r>
              <a:rPr lang="ru-RU" sz="2400" dirty="0">
                <a:latin typeface="Book Antiqua" pitchFamily="18" charset="0"/>
              </a:rPr>
              <a:t>программа формируется как программа психолого-педагогической поддержки позитивной социализации и индивидуализации развития личности детей дошкольного возраста. В связи с этим все образовательное содержание программы, в т. ч. и музыкальное, становится условием и средством этого процесса.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07504" y="4265331"/>
            <a:ext cx="8834028" cy="2564904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Book Antiqua" pitchFamily="18" charset="0"/>
              </a:rPr>
              <a:t>Музыка и детская музыкальная деятельность являются средством и условием вхождения ребёнка в мир социальных отношений, открытием и представлением своего "Я" социуму. Что и является основным ориентиром для специалистов и воспитателей в преломлении музыкального содержания программы в соответствии со Стандартом.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 Antiqua" pitchFamily="18" charset="0"/>
              </a:rPr>
              <a:t>В.А. Деркунская</a:t>
            </a:r>
            <a:r>
              <a:rPr lang="ru-RU" sz="2400" dirty="0">
                <a:latin typeface="Book Antiqua" pitchFamily="18" charset="0"/>
              </a:rPr>
              <a:t>, к. п. н., доцент кафедры дошкольной педагогики Института детства Российского государственного педагогического университета им. А.И. Герцена, г. Санкт-Петербург</a:t>
            </a:r>
            <a:r>
              <a:rPr lang="ru-RU" sz="2400" b="1" dirty="0"/>
              <a:t> </a:t>
            </a:r>
            <a:r>
              <a:rPr lang="ru-RU" sz="2400" b="1" dirty="0">
                <a:latin typeface="Book Antiqua" pitchFamily="18" charset="0"/>
              </a:rPr>
              <a:t>отмечает</a:t>
            </a:r>
            <a:r>
              <a:rPr lang="ru-RU" sz="2400" dirty="0">
                <a:latin typeface="Book Antiqua" pitchFamily="18" charset="0"/>
              </a:rPr>
              <a:t> следующее.</a:t>
            </a:r>
            <a:endParaRPr lang="ru-RU" sz="2400" b="1" dirty="0">
              <a:latin typeface="Book Antiqua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3669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59133" y="0"/>
            <a:ext cx="8854534" cy="3717032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Основное содержание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образовательной области «Музыка» в ФГОС представлено в образовательной области </a:t>
            </a:r>
          </a:p>
          <a:p>
            <a:pPr algn="just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 «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Художественно-эстетическое развитие»,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которую входят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музыка, изобразительное искусство, литературное искусство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В этом прослеживается процесс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интеграции,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который способствует общению ребёнка с произведениями искусства в целом, что позволяет развивать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художественное восприятие, чувственную сферу, способность к интерпретации художественных образов. 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9965" y="3861048"/>
            <a:ext cx="8854534" cy="2852936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Искусства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различаются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средствами художественной выразительности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но в целом назначение любого вида искусства – это отражение действительности в художественных образах, и то, как ребёнок научится их воспринимать, размышлять о них, декодировать идею художника, композитора, писателя, режиссера. Это зависит от работы каждого специалиста и воспитателя. 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88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847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 Antiqua" pitchFamily="18" charset="0"/>
              </a:rPr>
              <a:t>О</a:t>
            </a:r>
            <a:r>
              <a:rPr lang="ru-RU" sz="2400" b="1" dirty="0" smtClean="0">
                <a:latin typeface="Book Antiqua" pitchFamily="18" charset="0"/>
              </a:rPr>
              <a:t>бразовательная </a:t>
            </a:r>
            <a:r>
              <a:rPr lang="ru-RU" sz="2400" b="1" dirty="0">
                <a:latin typeface="Book Antiqua" pitchFamily="18" charset="0"/>
              </a:rPr>
              <a:t>область "Художественно-эстетическое развитие" предполагает: </a:t>
            </a:r>
            <a:endParaRPr lang="ru-RU" sz="2400" b="1" dirty="0" smtClean="0">
              <a:latin typeface="Book Antiqua" pitchFamily="18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dirty="0" smtClean="0">
                <a:latin typeface="Book Antiqua" pitchFamily="18" charset="0"/>
              </a:rPr>
              <a:t>развитие </a:t>
            </a:r>
            <a:r>
              <a:rPr lang="ru-RU" sz="2400" dirty="0">
                <a:latin typeface="Book Antiqua" pitchFamily="18" charset="0"/>
              </a:rPr>
              <a:t>предпосылок ценностно-смыслового восприятия и понимания произведений искусства (словесного, музыкального, изобразительного), мира природы;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Book Antiqua" pitchFamily="18" charset="0"/>
              </a:rPr>
              <a:t>становление эстетического отношения к окружающему миру;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Book Antiqua" pitchFamily="18" charset="0"/>
              </a:rPr>
              <a:t>формирование элементарных представлений о видах искусства;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Book Antiqua" pitchFamily="18" charset="0"/>
              </a:rPr>
              <a:t>восприятие музыки, художественной литературы, фольклора;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Book Antiqua" pitchFamily="18" charset="0"/>
              </a:rPr>
              <a:t>стимулирование сопереживания персонажам художественных произведений;</a:t>
            </a:r>
          </a:p>
          <a:p>
            <a:pPr marL="342900" lvl="0" indent="-342900">
              <a:buFont typeface="Wingdings" pitchFamily="2" charset="2"/>
              <a:buChar char="ü"/>
            </a:pPr>
            <a:r>
              <a:rPr lang="ru-RU" sz="2400" dirty="0">
                <a:latin typeface="Book Antiqua" pitchFamily="18" charset="0"/>
              </a:rPr>
              <a:t>реализацию самостоятельной творческой деятельности детей (изобразительной, конструктивно-модельной, музыкальной и др.).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640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itchFamily="18" charset="0"/>
              </a:rPr>
              <a:t>Круг задач музыкального воспитания и развития ребёнка в дошкольном детстве расширяется. </a:t>
            </a:r>
            <a:endParaRPr lang="ru-RU" sz="2800" dirty="0" smtClean="0">
              <a:latin typeface="Book Antiqua" pitchFamily="18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Задачи: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вхождение </a:t>
            </a:r>
            <a:r>
              <a:rPr lang="ru-RU" sz="2800" dirty="0">
                <a:latin typeface="Book Antiqua" pitchFamily="18" charset="0"/>
              </a:rPr>
              <a:t>ребёнка в мир </a:t>
            </a:r>
            <a:r>
              <a:rPr lang="ru-RU" sz="2800" dirty="0" smtClean="0">
                <a:latin typeface="Book Antiqua" pitchFamily="18" charset="0"/>
              </a:rPr>
              <a:t>музыки;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развитие </a:t>
            </a:r>
            <a:r>
              <a:rPr lang="ru-RU" sz="2800" dirty="0">
                <a:latin typeface="Book Antiqua" pitchFamily="18" charset="0"/>
              </a:rPr>
              <a:t>музыкальной эрудиции и культуры </a:t>
            </a:r>
            <a:r>
              <a:rPr lang="ru-RU" sz="2800" dirty="0" smtClean="0">
                <a:latin typeface="Book Antiqua" pitchFamily="18" charset="0"/>
              </a:rPr>
              <a:t>дошкольников;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ценностное отношение </a:t>
            </a:r>
            <a:r>
              <a:rPr lang="ru-RU" sz="2800" dirty="0">
                <a:latin typeface="Book Antiqua" pitchFamily="18" charset="0"/>
              </a:rPr>
              <a:t>к музыке как виду </a:t>
            </a:r>
            <a:r>
              <a:rPr lang="ru-RU" sz="2800" dirty="0" smtClean="0">
                <a:latin typeface="Book Antiqua" pitchFamily="18" charset="0"/>
              </a:rPr>
              <a:t>искусства;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ознакомление с музыкальным традициями </a:t>
            </a:r>
            <a:r>
              <a:rPr lang="ru-RU" sz="2800" dirty="0">
                <a:latin typeface="Book Antiqua" pitchFamily="18" charset="0"/>
              </a:rPr>
              <a:t>и </a:t>
            </a:r>
            <a:r>
              <a:rPr lang="ru-RU" sz="2800" dirty="0" smtClean="0">
                <a:latin typeface="Book Antiqua" pitchFamily="18" charset="0"/>
              </a:rPr>
              <a:t>праздниками;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 развитие </a:t>
            </a:r>
            <a:r>
              <a:rPr lang="ru-RU" sz="2800" dirty="0">
                <a:latin typeface="Book Antiqua" pitchFamily="18" charset="0"/>
              </a:rPr>
              <a:t>опыта восприятия музыкальных </a:t>
            </a:r>
            <a:r>
              <a:rPr lang="ru-RU" sz="2800" dirty="0" smtClean="0">
                <a:latin typeface="Book Antiqua" pitchFamily="18" charset="0"/>
              </a:rPr>
              <a:t>произведений; </a:t>
            </a: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сопереживания </a:t>
            </a:r>
            <a:r>
              <a:rPr lang="ru-RU" sz="2800" dirty="0">
                <a:latin typeface="Book Antiqua" pitchFamily="18" charset="0"/>
              </a:rPr>
              <a:t>музыкальным образам, настроениям и </a:t>
            </a:r>
            <a:r>
              <a:rPr lang="ru-RU" sz="2800" dirty="0" smtClean="0">
                <a:latin typeface="Book Antiqua" pitchFamily="18" charset="0"/>
              </a:rPr>
              <a:t>чувствам</a:t>
            </a:r>
            <a:r>
              <a:rPr lang="ru-RU" sz="2800" dirty="0">
                <a:latin typeface="Book Antiqua" pitchFamily="18" charset="0"/>
              </a:rPr>
              <a:t>;</a:t>
            </a:r>
            <a:endParaRPr lang="ru-RU" sz="2800" dirty="0" smtClean="0">
              <a:latin typeface="Book Antiqua" pitchFamily="18" charset="0"/>
            </a:endParaRPr>
          </a:p>
          <a:p>
            <a:pPr marL="457200" indent="-457200">
              <a:buFont typeface="+mj-lt"/>
              <a:buAutoNum type="arabicParenR"/>
            </a:pPr>
            <a:r>
              <a:rPr lang="ru-RU" sz="2800" dirty="0" smtClean="0">
                <a:latin typeface="Book Antiqua" pitchFamily="18" charset="0"/>
              </a:rPr>
              <a:t>развитие </a:t>
            </a:r>
            <a:r>
              <a:rPr lang="ru-RU" sz="2800" dirty="0">
                <a:latin typeface="Book Antiqua" pitchFamily="18" charset="0"/>
              </a:rPr>
              <a:t>звукового сенсорного и интонационного </a:t>
            </a:r>
            <a:r>
              <a:rPr lang="ru-RU" sz="2800" dirty="0" smtClean="0">
                <a:latin typeface="Book Antiqua" pitchFamily="18" charset="0"/>
              </a:rPr>
              <a:t>опыт</a:t>
            </a:r>
            <a:r>
              <a:rPr lang="ru-RU" sz="2400" dirty="0" smtClean="0">
                <a:latin typeface="Book Antiqua" pitchFamily="18" charset="0"/>
              </a:rPr>
              <a:t>а. </a:t>
            </a:r>
            <a:endParaRPr lang="ru-RU" sz="24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65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Book Antiqua" pitchFamily="18" charset="0"/>
              </a:rPr>
              <a:t>Музыка выступает как один из возможных языков ознакомления детей с окружающим миром, миром предметов и природы и, самое главное, миром человека, его эмоций, переживаний и чувств. </a:t>
            </a:r>
            <a:endParaRPr lang="ru-RU" sz="2800" dirty="0" smtClean="0">
              <a:latin typeface="Book Antiqua" pitchFamily="18" charset="0"/>
            </a:endParaRPr>
          </a:p>
          <a:p>
            <a:r>
              <a:rPr lang="ru-RU" sz="2800" b="1" dirty="0" smtClean="0">
                <a:latin typeface="Book Antiqua" pitchFamily="18" charset="0"/>
              </a:rPr>
              <a:t>Музыкально-двигательная </a:t>
            </a:r>
            <a:r>
              <a:rPr lang="ru-RU" sz="2800" b="1" dirty="0">
                <a:latin typeface="Book Antiqua" pitchFamily="18" charset="0"/>
              </a:rPr>
              <a:t>активность,</a:t>
            </a:r>
            <a:r>
              <a:rPr lang="ru-RU" sz="2800" dirty="0">
                <a:latin typeface="Book Antiqua" pitchFamily="18" charset="0"/>
              </a:rPr>
              <a:t> игра на детских </a:t>
            </a:r>
            <a:r>
              <a:rPr lang="ru-RU" sz="2800" b="1" dirty="0">
                <a:latin typeface="Book Antiqua" pitchFamily="18" charset="0"/>
              </a:rPr>
              <a:t>музыкальных инструментах</a:t>
            </a:r>
            <a:r>
              <a:rPr lang="ru-RU" sz="2800" dirty="0">
                <a:latin typeface="Book Antiqua" pitchFamily="18" charset="0"/>
              </a:rPr>
              <a:t>, </a:t>
            </a:r>
            <a:r>
              <a:rPr lang="ru-RU" sz="2800" b="1" dirty="0">
                <a:latin typeface="Book Antiqua" pitchFamily="18" charset="0"/>
              </a:rPr>
              <a:t>музыкально-пальчиковые игры</a:t>
            </a:r>
            <a:r>
              <a:rPr lang="ru-RU" sz="2800" dirty="0">
                <a:latin typeface="Book Antiqua" pitchFamily="18" charset="0"/>
              </a:rPr>
              <a:t>, организованные на </a:t>
            </a:r>
            <a:r>
              <a:rPr lang="ru-RU" sz="2800" b="1" dirty="0">
                <a:latin typeface="Book Antiqua" pitchFamily="18" charset="0"/>
              </a:rPr>
              <a:t>музыкальных занятиях</a:t>
            </a:r>
            <a:r>
              <a:rPr lang="ru-RU" sz="2800" dirty="0">
                <a:latin typeface="Book Antiqua" pitchFamily="18" charset="0"/>
              </a:rPr>
              <a:t>, развивают у ребёнка физические качества</a:t>
            </a:r>
            <a:r>
              <a:rPr lang="ru-RU" sz="2800" dirty="0" smtClean="0">
                <a:latin typeface="Book Antiqua" pitchFamily="18" charset="0"/>
              </a:rPr>
              <a:t>, </a:t>
            </a:r>
            <a:r>
              <a:rPr lang="ru-RU" sz="2800" b="1" dirty="0" smtClean="0">
                <a:latin typeface="Book Antiqua" pitchFamily="18" charset="0"/>
              </a:rPr>
              <a:t>моторику</a:t>
            </a:r>
            <a:r>
              <a:rPr lang="ru-RU" sz="2800" dirty="0">
                <a:latin typeface="Book Antiqua" pitchFamily="18" charset="0"/>
              </a:rPr>
              <a:t> и двигательные способности, помогают в становлении саморегуляции в двигательной сфере. </a:t>
            </a:r>
            <a:br>
              <a:rPr lang="ru-RU" sz="2800" dirty="0">
                <a:latin typeface="Book Antiqua" pitchFamily="18" charset="0"/>
              </a:rPr>
            </a:br>
            <a:endParaRPr lang="ru-RU" sz="2800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0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1058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COMP</cp:lastModifiedBy>
  <cp:revision>27</cp:revision>
  <dcterms:created xsi:type="dcterms:W3CDTF">2014-03-13T11:29:30Z</dcterms:created>
  <dcterms:modified xsi:type="dcterms:W3CDTF">2003-02-01T18:24:43Z</dcterms:modified>
</cp:coreProperties>
</file>